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0"/>
  </p:notesMasterIdLst>
  <p:sldIdLst>
    <p:sldId id="256" r:id="rId5"/>
    <p:sldId id="268" r:id="rId6"/>
    <p:sldId id="267" r:id="rId7"/>
    <p:sldId id="274" r:id="rId8"/>
    <p:sldId id="296" r:id="rId9"/>
    <p:sldId id="275" r:id="rId10"/>
    <p:sldId id="297" r:id="rId11"/>
    <p:sldId id="291" r:id="rId12"/>
    <p:sldId id="292" r:id="rId13"/>
    <p:sldId id="293" r:id="rId14"/>
    <p:sldId id="295" r:id="rId15"/>
    <p:sldId id="294" r:id="rId16"/>
    <p:sldId id="299" r:id="rId17"/>
    <p:sldId id="298" r:id="rId18"/>
    <p:sldId id="282" r:id="rId19"/>
    <p:sldId id="286" r:id="rId20"/>
    <p:sldId id="283" r:id="rId21"/>
    <p:sldId id="287" r:id="rId22"/>
    <p:sldId id="285" r:id="rId23"/>
    <p:sldId id="288" r:id="rId24"/>
    <p:sldId id="289" r:id="rId25"/>
    <p:sldId id="290" r:id="rId26"/>
    <p:sldId id="280" r:id="rId27"/>
    <p:sldId id="264" r:id="rId28"/>
    <p:sldId id="266" r:id="rId29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03" autoAdjust="0"/>
  </p:normalViewPr>
  <p:slideViewPr>
    <p:cSldViewPr snapToGrid="0" snapToObjects="1">
      <p:cViewPr>
        <p:scale>
          <a:sx n="66" d="100"/>
          <a:sy n="66" d="100"/>
        </p:scale>
        <p:origin x="2274" y="606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16.01.2020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7480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4195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Raycaster</a:t>
            </a:r>
            <a:endParaRPr lang="fr-CH" dirty="0"/>
          </a:p>
          <a:p>
            <a:r>
              <a:rPr lang="fr-CH" dirty="0"/>
              <a:t>Intersection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elements</a:t>
            </a:r>
            <a:endParaRPr lang="fr-CH" dirty="0"/>
          </a:p>
          <a:p>
            <a:endParaRPr lang="fr-CH" dirty="0"/>
          </a:p>
          <a:p>
            <a:r>
              <a:rPr lang="fr-CH" dirty="0" err="1"/>
              <a:t>See</a:t>
            </a:r>
            <a:r>
              <a:rPr lang="fr-CH" dirty="0"/>
              <a:t> </a:t>
            </a:r>
            <a:r>
              <a:rPr lang="fr-CH" dirty="0" err="1"/>
              <a:t>later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the </a:t>
            </a:r>
            <a:r>
              <a:rPr lang="fr-CH" dirty="0" err="1"/>
              <a:t>clipping</a:t>
            </a:r>
            <a:r>
              <a:rPr lang="fr-CH" dirty="0"/>
              <a:t>, </a:t>
            </a:r>
            <a:r>
              <a:rPr lang="fr-CH" dirty="0" err="1"/>
              <a:t>need</a:t>
            </a:r>
            <a:r>
              <a:rPr lang="fr-CH" dirty="0"/>
              <a:t> more ray </a:t>
            </a:r>
            <a:r>
              <a:rPr lang="fr-CH" dirty="0" err="1"/>
              <a:t>from</a:t>
            </a:r>
            <a:r>
              <a:rPr lang="fr-CH" dirty="0"/>
              <a:t> multiple positions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510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4252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408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Skim</a:t>
            </a:r>
            <a:r>
              <a:rPr lang="fr-CH" dirty="0"/>
              <a:t> the file and </a:t>
            </a:r>
            <a:r>
              <a:rPr lang="fr-CH" dirty="0" err="1"/>
              <a:t>tokenize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, position value and type</a:t>
            </a:r>
          </a:p>
          <a:p>
            <a:r>
              <a:rPr lang="fr-CH" dirty="0" err="1"/>
              <a:t>Some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multiple </a:t>
            </a:r>
            <a:r>
              <a:rPr lang="fr-CH" dirty="0" err="1"/>
              <a:t>characters</a:t>
            </a:r>
            <a:r>
              <a:rPr lang="fr-CH" dirty="0"/>
              <a:t> look </a:t>
            </a:r>
            <a:r>
              <a:rPr lang="fr-CH" dirty="0" err="1"/>
              <a:t>ahead</a:t>
            </a:r>
            <a:r>
              <a:rPr lang="fr-CH" dirty="0"/>
              <a:t> (</a:t>
            </a:r>
            <a:r>
              <a:rPr lang="fr-CH" dirty="0" err="1"/>
              <a:t>when</a:t>
            </a:r>
            <a:r>
              <a:rPr lang="fr-CH" dirty="0"/>
              <a:t>) </a:t>
            </a:r>
            <a:r>
              <a:rPr lang="fr-CH" dirty="0" err="1"/>
              <a:t>some</a:t>
            </a:r>
            <a:r>
              <a:rPr lang="fr-CH" dirty="0"/>
              <a:t> are fine </a:t>
            </a:r>
            <a:r>
              <a:rPr lang="fr-CH" dirty="0" err="1"/>
              <a:t>with</a:t>
            </a:r>
            <a:r>
              <a:rPr lang="fr-CH" dirty="0"/>
              <a:t> juste 1 (,)</a:t>
            </a:r>
          </a:p>
          <a:p>
            <a:endParaRPr lang="fr-CH" dirty="0"/>
          </a:p>
          <a:p>
            <a:r>
              <a:rPr lang="fr-CH" dirty="0"/>
              <a:t>Parse, </a:t>
            </a:r>
            <a:r>
              <a:rPr lang="fr-CH" dirty="0" err="1"/>
              <a:t>create</a:t>
            </a:r>
            <a:r>
              <a:rPr lang="fr-CH" dirty="0"/>
              <a:t> a </a:t>
            </a:r>
            <a:r>
              <a:rPr lang="fr-CH" dirty="0" err="1"/>
              <a:t>tree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node</a:t>
            </a:r>
            <a:r>
              <a:rPr lang="fr-CH" dirty="0"/>
              <a:t> </a:t>
            </a:r>
            <a:r>
              <a:rPr lang="fr-CH" dirty="0" err="1"/>
              <a:t>element</a:t>
            </a:r>
            <a:r>
              <a:rPr lang="fr-CH" dirty="0"/>
              <a:t> of right type </a:t>
            </a:r>
            <a:r>
              <a:rPr lang="fr-CH" dirty="0" err="1"/>
              <a:t>depending</a:t>
            </a:r>
            <a:r>
              <a:rPr lang="fr-CH" dirty="0"/>
              <a:t> on the </a:t>
            </a:r>
            <a:r>
              <a:rPr lang="fr-CH" dirty="0" err="1"/>
              <a:t>token</a:t>
            </a:r>
            <a:r>
              <a:rPr lang="fr-CH" dirty="0"/>
              <a:t> or the </a:t>
            </a:r>
            <a:r>
              <a:rPr lang="fr-CH" dirty="0" err="1"/>
              <a:t>chain</a:t>
            </a:r>
            <a:r>
              <a:rPr lang="fr-CH" dirty="0"/>
              <a:t> of </a:t>
            </a:r>
            <a:r>
              <a:rPr lang="fr-CH" dirty="0" err="1"/>
              <a:t>tokens</a:t>
            </a:r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8423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3308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7788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0007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0361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3001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Talk about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thymio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,</a:t>
            </a:r>
          </a:p>
          <a:p>
            <a:endParaRPr lang="fr-CH" dirty="0"/>
          </a:p>
          <a:p>
            <a:r>
              <a:rPr lang="fr-CH" dirty="0"/>
              <a:t>Promote stem </a:t>
            </a:r>
            <a:r>
              <a:rPr lang="fr-CH" dirty="0" err="1"/>
              <a:t>among</a:t>
            </a:r>
            <a:r>
              <a:rPr lang="fr-CH" dirty="0"/>
              <a:t> </a:t>
            </a:r>
            <a:r>
              <a:rPr lang="fr-CH" dirty="0" err="1"/>
              <a:t>children</a:t>
            </a:r>
            <a:r>
              <a:rPr lang="fr-CH" dirty="0"/>
              <a:t>, </a:t>
            </a:r>
          </a:p>
          <a:p>
            <a:r>
              <a:rPr lang="fr-CH" dirty="0"/>
              <a:t>It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used</a:t>
            </a:r>
            <a:r>
              <a:rPr lang="fr-CH" dirty="0"/>
              <a:t> in </a:t>
            </a:r>
            <a:r>
              <a:rPr lang="fr-CH" dirty="0" err="1"/>
              <a:t>school</a:t>
            </a:r>
            <a:r>
              <a:rPr lang="fr-CH" dirty="0"/>
              <a:t> </a:t>
            </a:r>
            <a:r>
              <a:rPr lang="fr-CH" dirty="0" err="1"/>
              <a:t>activities</a:t>
            </a:r>
            <a:r>
              <a:rPr lang="fr-CH" dirty="0"/>
              <a:t> (in Bienne in a </a:t>
            </a:r>
            <a:r>
              <a:rPr lang="fr-CH" dirty="0" err="1"/>
              <a:t>primary</a:t>
            </a:r>
            <a:r>
              <a:rPr lang="fr-CH" dirty="0"/>
              <a:t> </a:t>
            </a:r>
            <a:r>
              <a:rPr lang="fr-CH" dirty="0" err="1"/>
              <a:t>school</a:t>
            </a:r>
            <a:r>
              <a:rPr lang="fr-CH" dirty="0"/>
              <a:t> </a:t>
            </a:r>
            <a:r>
              <a:rPr lang="fr-CH" dirty="0" err="1"/>
              <a:t>they</a:t>
            </a:r>
            <a:r>
              <a:rPr lang="fr-CH" dirty="0"/>
              <a:t> use </a:t>
            </a:r>
            <a:r>
              <a:rPr lang="fr-CH" dirty="0" err="1"/>
              <a:t>it</a:t>
            </a:r>
            <a:r>
              <a:rPr lang="fr-CH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7771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1552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Allows</a:t>
            </a:r>
            <a:r>
              <a:rPr lang="fr-CH" dirty="0"/>
              <a:t> ………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7806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4491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noProof="0" dirty="0"/>
              <a:t>3D </a:t>
            </a:r>
            <a:r>
              <a:rPr lang="fr-CH" noProof="0" dirty="0" err="1"/>
              <a:t>env</a:t>
            </a:r>
            <a:r>
              <a:rPr lang="fr-CH" noProof="0" dirty="0"/>
              <a:t>, can </a:t>
            </a:r>
            <a:r>
              <a:rPr lang="fr-CH" noProof="0" dirty="0" err="1"/>
              <a:t>be</a:t>
            </a:r>
            <a:r>
              <a:rPr lang="fr-CH" noProof="0" dirty="0"/>
              <a:t> </a:t>
            </a:r>
            <a:r>
              <a:rPr lang="fr-CH" noProof="0" dirty="0" err="1"/>
              <a:t>easily</a:t>
            </a:r>
            <a:r>
              <a:rPr lang="fr-CH" noProof="0" dirty="0"/>
              <a:t> </a:t>
            </a:r>
            <a:r>
              <a:rPr lang="fr-CH" noProof="0" dirty="0" err="1"/>
              <a:t>enhanced</a:t>
            </a:r>
            <a:r>
              <a:rPr lang="fr-CH" noProof="0" dirty="0"/>
              <a:t> </a:t>
            </a:r>
            <a:r>
              <a:rPr lang="fr-CH" noProof="0" dirty="0" err="1"/>
              <a:t>with</a:t>
            </a:r>
            <a:r>
              <a:rPr lang="fr-CH" noProof="0" dirty="0"/>
              <a:t> more </a:t>
            </a:r>
            <a:r>
              <a:rPr lang="fr-CH" noProof="0" dirty="0" err="1"/>
              <a:t>shapes</a:t>
            </a:r>
            <a:r>
              <a:rPr lang="fr-CH" noProof="0" dirty="0"/>
              <a:t> </a:t>
            </a:r>
            <a:r>
              <a:rPr lang="fr-CH" noProof="0" dirty="0" err="1"/>
              <a:t>thanks</a:t>
            </a:r>
            <a:r>
              <a:rPr lang="fr-CH" noProof="0" dirty="0"/>
              <a:t> to </a:t>
            </a:r>
            <a:r>
              <a:rPr lang="fr-CH" noProof="0" dirty="0" err="1"/>
              <a:t>our</a:t>
            </a:r>
            <a:r>
              <a:rPr lang="fr-CH" noProof="0" dirty="0"/>
              <a:t> architecture</a:t>
            </a:r>
          </a:p>
          <a:p>
            <a:endParaRPr lang="fr-CH" noProof="0" dirty="0"/>
          </a:p>
          <a:p>
            <a:r>
              <a:rPr lang="fr-CH" noProof="0" dirty="0"/>
              <a:t>The </a:t>
            </a:r>
            <a:r>
              <a:rPr lang="fr-CH" noProof="0" dirty="0" err="1"/>
              <a:t>built-in</a:t>
            </a:r>
            <a:r>
              <a:rPr lang="fr-CH" noProof="0" dirty="0"/>
              <a:t> </a:t>
            </a:r>
            <a:r>
              <a:rPr lang="fr-CH" noProof="0" dirty="0" err="1"/>
              <a:t>behaviors</a:t>
            </a:r>
            <a:r>
              <a:rPr lang="fr-CH" noProof="0" dirty="0"/>
              <a:t> can </a:t>
            </a:r>
            <a:r>
              <a:rPr lang="fr-CH" noProof="0" dirty="0" err="1"/>
              <a:t>be</a:t>
            </a:r>
            <a:r>
              <a:rPr lang="fr-CH" noProof="0" dirty="0"/>
              <a:t> </a:t>
            </a:r>
            <a:r>
              <a:rPr lang="fr-CH" noProof="0" dirty="0" err="1"/>
              <a:t>enhanced</a:t>
            </a:r>
            <a:r>
              <a:rPr lang="fr-CH" noProof="0" dirty="0"/>
              <a:t> </a:t>
            </a:r>
            <a:r>
              <a:rPr lang="fr-CH" noProof="0" dirty="0" err="1"/>
              <a:t>with</a:t>
            </a:r>
            <a:r>
              <a:rPr lang="fr-CH" noProof="0" dirty="0"/>
              <a:t> a </a:t>
            </a:r>
            <a:r>
              <a:rPr lang="fr-CH" noProof="0" dirty="0" err="1"/>
              <a:t>shape</a:t>
            </a:r>
            <a:r>
              <a:rPr lang="fr-CH" noProof="0" dirty="0"/>
              <a:t> </a:t>
            </a:r>
            <a:r>
              <a:rPr lang="fr-CH" noProof="0" dirty="0" err="1"/>
              <a:t>following</a:t>
            </a:r>
            <a:r>
              <a:rPr lang="fr-CH" noProof="0" dirty="0"/>
              <a:t>, or </a:t>
            </a:r>
            <a:r>
              <a:rPr lang="fr-CH" noProof="0" dirty="0" err="1"/>
              <a:t>controlling</a:t>
            </a:r>
            <a:r>
              <a:rPr lang="fr-CH" noProof="0" dirty="0"/>
              <a:t> the robot </a:t>
            </a:r>
            <a:r>
              <a:rPr lang="fr-CH" noProof="0" dirty="0" err="1"/>
              <a:t>with</a:t>
            </a:r>
            <a:r>
              <a:rPr lang="fr-CH" noProof="0" dirty="0"/>
              <a:t> the </a:t>
            </a:r>
            <a:r>
              <a:rPr lang="fr-CH" noProof="0" dirty="0" err="1"/>
              <a:t>sound</a:t>
            </a:r>
            <a:r>
              <a:rPr lang="fr-CH" noProof="0" dirty="0"/>
              <a:t> </a:t>
            </a:r>
            <a:r>
              <a:rPr lang="fr-CH" noProof="0" dirty="0" err="1"/>
              <a:t>with</a:t>
            </a:r>
            <a:r>
              <a:rPr lang="fr-CH" noProof="0" dirty="0"/>
              <a:t> new </a:t>
            </a:r>
            <a:r>
              <a:rPr lang="fr-CH" noProof="0" dirty="0" err="1"/>
              <a:t>sensor</a:t>
            </a:r>
            <a:r>
              <a:rPr lang="fr-CH" noProof="0" dirty="0"/>
              <a:t>.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6123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Thank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for </a:t>
            </a:r>
            <a:r>
              <a:rPr lang="fr-CH" dirty="0" err="1"/>
              <a:t>your</a:t>
            </a:r>
            <a:r>
              <a:rPr lang="fr-CH" dirty="0"/>
              <a:t> time and attention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39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480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3D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07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VPL,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gets</a:t>
            </a:r>
            <a:r>
              <a:rPr lang="fr-CH" dirty="0"/>
              <a:t> </a:t>
            </a:r>
            <a:r>
              <a:rPr lang="fr-CH" dirty="0" err="1"/>
              <a:t>name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stands for </a:t>
            </a:r>
            <a:r>
              <a:rPr lang="fr-CH" dirty="0" err="1"/>
              <a:t>visual</a:t>
            </a:r>
            <a:r>
              <a:rPr lang="fr-CH" dirty="0"/>
              <a:t> programming </a:t>
            </a:r>
            <a:r>
              <a:rPr lang="fr-CH" dirty="0" err="1"/>
              <a:t>language</a:t>
            </a:r>
            <a:r>
              <a:rPr lang="fr-CH" dirty="0"/>
              <a:t>, Even if </a:t>
            </a:r>
            <a:r>
              <a:rPr lang="fr-CH" dirty="0" err="1"/>
              <a:t>this</a:t>
            </a:r>
            <a:r>
              <a:rPr lang="fr-CH" dirty="0"/>
              <a:t> variant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used</a:t>
            </a:r>
            <a:r>
              <a:rPr lang="fr-CH" dirty="0"/>
              <a:t> </a:t>
            </a:r>
            <a:r>
              <a:rPr lang="fr-CH" dirty="0" err="1"/>
              <a:t>only</a:t>
            </a:r>
            <a:r>
              <a:rPr lang="fr-CH" dirty="0"/>
              <a:t> for </a:t>
            </a:r>
            <a:r>
              <a:rPr lang="fr-CH" dirty="0" err="1"/>
              <a:t>Thymio</a:t>
            </a:r>
            <a:r>
              <a:rPr lang="fr-CH" dirty="0"/>
              <a:t>. It uses blocks, </a:t>
            </a:r>
            <a:r>
              <a:rPr lang="fr-CH" dirty="0" err="1"/>
              <a:t>there</a:t>
            </a:r>
            <a:r>
              <a:rPr lang="fr-CH" dirty="0"/>
              <a:t> </a:t>
            </a:r>
            <a:r>
              <a:rPr lang="fr-CH" dirty="0" err="1"/>
              <a:t>exist</a:t>
            </a:r>
            <a:r>
              <a:rPr lang="fr-CH" dirty="0"/>
              <a:t> </a:t>
            </a:r>
            <a:r>
              <a:rPr lang="fr-CH" dirty="0" err="1"/>
              <a:t>mainly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kind</a:t>
            </a:r>
            <a:r>
              <a:rPr lang="fr-CH" dirty="0"/>
              <a:t> of blocks the </a:t>
            </a:r>
            <a:r>
              <a:rPr lang="fr-CH" dirty="0" err="1"/>
              <a:t>event</a:t>
            </a:r>
            <a:r>
              <a:rPr lang="fr-CH" dirty="0"/>
              <a:t> and the actions. </a:t>
            </a:r>
            <a:r>
              <a:rPr lang="fr-CH" dirty="0" err="1"/>
              <a:t>Easy</a:t>
            </a:r>
            <a:r>
              <a:rPr lang="fr-CH" dirty="0"/>
              <a:t> to </a:t>
            </a:r>
            <a:r>
              <a:rPr lang="fr-CH" dirty="0" err="1"/>
              <a:t>understand</a:t>
            </a:r>
            <a:endParaRPr lang="fr-CH" dirty="0"/>
          </a:p>
          <a:p>
            <a:endParaRPr lang="fr-CH" dirty="0"/>
          </a:p>
          <a:p>
            <a:r>
              <a:rPr lang="fr-CH" dirty="0"/>
              <a:t>Scratch,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a </a:t>
            </a:r>
            <a:r>
              <a:rPr lang="fr-CH" dirty="0" err="1"/>
              <a:t>vpl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the MIT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customized</a:t>
            </a:r>
            <a:r>
              <a:rPr lang="fr-CH" dirty="0"/>
              <a:t> block. LEGO LIKE</a:t>
            </a:r>
          </a:p>
          <a:p>
            <a:endParaRPr lang="fr-CH" dirty="0"/>
          </a:p>
          <a:p>
            <a:r>
              <a:rPr lang="fr-CH" dirty="0" err="1"/>
              <a:t>Blockly</a:t>
            </a:r>
            <a:r>
              <a:rPr lang="fr-CH" dirty="0"/>
              <a:t> or blockly4thymio,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based</a:t>
            </a:r>
            <a:r>
              <a:rPr lang="fr-CH" dirty="0"/>
              <a:t> on the </a:t>
            </a:r>
            <a:r>
              <a:rPr lang="fr-CH" dirty="0" err="1"/>
              <a:t>blockly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google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a </a:t>
            </a:r>
            <a:r>
              <a:rPr lang="fr-CH" dirty="0" err="1"/>
              <a:t>js</a:t>
            </a:r>
            <a:r>
              <a:rPr lang="fr-CH" dirty="0"/>
              <a:t> </a:t>
            </a:r>
            <a:r>
              <a:rPr lang="fr-CH" dirty="0" err="1"/>
              <a:t>library</a:t>
            </a:r>
            <a:r>
              <a:rPr lang="fr-CH" dirty="0"/>
              <a:t> for building </a:t>
            </a:r>
            <a:r>
              <a:rPr lang="fr-CH" dirty="0" err="1"/>
              <a:t>vp</a:t>
            </a:r>
            <a:r>
              <a:rPr lang="fr-CH" dirty="0"/>
              <a:t> editors, the code can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compiled</a:t>
            </a:r>
            <a:r>
              <a:rPr lang="fr-CH" dirty="0"/>
              <a:t> </a:t>
            </a:r>
            <a:r>
              <a:rPr lang="fr-CH" dirty="0" err="1"/>
              <a:t>into</a:t>
            </a:r>
            <a:r>
              <a:rPr lang="fr-CH" dirty="0"/>
              <a:t> 5 </a:t>
            </a:r>
            <a:r>
              <a:rPr lang="fr-CH" dirty="0" err="1"/>
              <a:t>languages</a:t>
            </a:r>
            <a:r>
              <a:rPr lang="fr-CH" dirty="0"/>
              <a:t>. LEGO LIKE</a:t>
            </a:r>
          </a:p>
          <a:p>
            <a:endParaRPr lang="fr-CH" dirty="0"/>
          </a:p>
          <a:p>
            <a:r>
              <a:rPr lang="fr-CH" dirty="0"/>
              <a:t>And </a:t>
            </a:r>
            <a:r>
              <a:rPr lang="fr-CH" dirty="0" err="1"/>
              <a:t>aseba</a:t>
            </a:r>
            <a:r>
              <a:rPr lang="fr-CH" dirty="0"/>
              <a:t> studio </a:t>
            </a:r>
            <a:r>
              <a:rPr lang="fr-CH" dirty="0" err="1"/>
              <a:t>only</a:t>
            </a:r>
            <a:r>
              <a:rPr lang="fr-CH" dirty="0"/>
              <a:t> </a:t>
            </a:r>
            <a:r>
              <a:rPr lang="fr-CH" dirty="0" err="1"/>
              <a:t>textual</a:t>
            </a:r>
            <a:r>
              <a:rPr lang="fr-CH" dirty="0"/>
              <a:t> programming </a:t>
            </a:r>
            <a:r>
              <a:rPr lang="fr-CH" dirty="0" err="1"/>
              <a:t>language</a:t>
            </a:r>
            <a:endParaRPr lang="fr-CH" dirty="0"/>
          </a:p>
          <a:p>
            <a:endParaRPr lang="fr-CH" dirty="0"/>
          </a:p>
          <a:p>
            <a:r>
              <a:rPr lang="fr-CH" dirty="0"/>
              <a:t>All are </a:t>
            </a:r>
            <a:r>
              <a:rPr lang="fr-CH" dirty="0" err="1"/>
              <a:t>saved</a:t>
            </a:r>
            <a:r>
              <a:rPr lang="fr-CH" dirty="0"/>
              <a:t> as .</a:t>
            </a:r>
            <a:r>
              <a:rPr lang="fr-CH" dirty="0" err="1"/>
              <a:t>aesl</a:t>
            </a:r>
            <a:r>
              <a:rPr lang="fr-CH" dirty="0"/>
              <a:t> files</a:t>
            </a:r>
          </a:p>
          <a:p>
            <a:endParaRPr lang="fr-CH" dirty="0"/>
          </a:p>
          <a:p>
            <a:r>
              <a:rPr lang="fr-CH" dirty="0"/>
              <a:t>Can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programmed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</a:t>
            </a:r>
            <a:r>
              <a:rPr lang="fr-CH" dirty="0" err="1"/>
              <a:t>thymio</a:t>
            </a:r>
            <a:r>
              <a:rPr lang="fr-CH" dirty="0"/>
              <a:t> suite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362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3400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simulation </a:t>
            </a:r>
            <a:r>
              <a:rPr lang="fr-CH" dirty="0" err="1"/>
              <a:t>environment</a:t>
            </a:r>
            <a:r>
              <a:rPr lang="fr-CH" dirty="0"/>
              <a:t> for the </a:t>
            </a:r>
            <a:r>
              <a:rPr lang="fr-CH" dirty="0" err="1"/>
              <a:t>thymio</a:t>
            </a:r>
            <a:r>
              <a:rPr lang="fr-CH" dirty="0"/>
              <a:t> robot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6737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WebGL</a:t>
            </a:r>
            <a:r>
              <a:rPr lang="fr-CH" dirty="0"/>
              <a:t> javascript </a:t>
            </a:r>
            <a:r>
              <a:rPr lang="fr-CH" dirty="0" err="1"/>
              <a:t>library</a:t>
            </a:r>
            <a:r>
              <a:rPr lang="fr-CH" dirty="0"/>
              <a:t> </a:t>
            </a:r>
          </a:p>
          <a:p>
            <a:r>
              <a:rPr lang="fr-CH" dirty="0"/>
              <a:t>It </a:t>
            </a:r>
            <a:r>
              <a:rPr lang="fr-CH" dirty="0" err="1"/>
              <a:t>is</a:t>
            </a:r>
            <a:r>
              <a:rPr lang="fr-CH" dirty="0"/>
              <a:t> compatible </a:t>
            </a:r>
            <a:r>
              <a:rPr lang="fr-CH" dirty="0" err="1"/>
              <a:t>with</a:t>
            </a:r>
            <a:r>
              <a:rPr lang="fr-CH" dirty="0"/>
              <a:t> modern browsers</a:t>
            </a:r>
          </a:p>
          <a:p>
            <a:r>
              <a:rPr lang="fr-CH" dirty="0"/>
              <a:t>No client </a:t>
            </a:r>
            <a:r>
              <a:rPr lang="fr-CH" dirty="0" err="1"/>
              <a:t>side</a:t>
            </a:r>
            <a:r>
              <a:rPr lang="fr-CH" dirty="0"/>
              <a:t> installation </a:t>
            </a:r>
            <a:r>
              <a:rPr lang="fr-CH" dirty="0" err="1"/>
              <a:t>required</a:t>
            </a:r>
            <a:endParaRPr lang="fr-CH" dirty="0"/>
          </a:p>
          <a:p>
            <a:endParaRPr lang="fr-CH" dirty="0"/>
          </a:p>
          <a:p>
            <a:r>
              <a:rPr lang="fr-CH" dirty="0" err="1"/>
              <a:t>Xampp</a:t>
            </a:r>
            <a:r>
              <a:rPr lang="fr-CH" dirty="0"/>
              <a:t> to host </a:t>
            </a:r>
            <a:r>
              <a:rPr lang="fr-CH" dirty="0" err="1"/>
              <a:t>webserver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1139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853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6380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ymio.org/abou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logosolusa.com/xampp-logo.html" TargetMode="External"/><Relationship Id="rId4" Type="http://schemas.openxmlformats.org/officeDocument/2006/relationships/hyperlink" Target="https://medium.com/javascript-in-plain-english/developing-3d-web-apps-with-three-js-c5f7468f311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4E9603-2F9E-4271-8AE6-8D9831BB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1571264"/>
            <a:ext cx="8117305" cy="3676026"/>
          </a:xfrm>
          <a:prstGeom prst="rect">
            <a:avLst/>
          </a:prstGeom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524729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Web </a:t>
            </a:r>
            <a:r>
              <a:rPr lang="de-DE" dirty="0" err="1">
                <a:latin typeface="Lucida Sans" pitchFamily="34" charset="0"/>
                <a:cs typeface="Lucida Sans Unicode" pitchFamily="34" charset="0"/>
              </a:rPr>
              <a:t>simulation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DE" dirty="0" err="1">
                <a:latin typeface="Lucida Sans" pitchFamily="34" charset="0"/>
                <a:cs typeface="Lucida Sans Unicode" pitchFamily="34" charset="0"/>
              </a:rPr>
              <a:t>of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a </a:t>
            </a:r>
            <a:r>
              <a:rPr lang="de-DE" dirty="0" err="1">
                <a:latin typeface="Lucida Sans" pitchFamily="34" charset="0"/>
                <a:cs typeface="Lucida Sans Unicode" pitchFamily="34" charset="0"/>
              </a:rPr>
              <a:t>Thymio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DE" dirty="0" err="1">
                <a:latin typeface="Lucida Sans" pitchFamily="34" charset="0"/>
                <a:cs typeface="Lucida Sans Unicode" pitchFamily="34" charset="0"/>
              </a:rPr>
              <a:t>robot</a:t>
            </a:r>
            <a:endParaRPr lang="de-DE" dirty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84419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Bachelor Thesis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Flückiger Quentin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7339B5F-B6F9-4B1E-92DC-9BD1D731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584" y="1967367"/>
            <a:ext cx="8735106" cy="333522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10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Motors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Actuator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1C55C4-0781-4B4B-82AA-B559C88BE4B9}"/>
              </a:ext>
            </a:extLst>
          </p:cNvPr>
          <p:cNvSpPr txBox="1"/>
          <p:nvPr/>
        </p:nvSpPr>
        <p:spPr>
          <a:xfrm>
            <a:off x="4906055" y="5267989"/>
            <a:ext cx="235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06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11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/>
              <a:t>Proximity</a:t>
            </a:r>
            <a:endParaRPr lang="fr-CH" dirty="0"/>
          </a:p>
          <a:p>
            <a:pPr lvl="1"/>
            <a:r>
              <a:rPr lang="fr-CH" dirty="0" err="1"/>
              <a:t>Raycast</a:t>
            </a:r>
            <a:r>
              <a:rPr lang="fr-CH" dirty="0"/>
              <a:t> </a:t>
            </a:r>
            <a:r>
              <a:rPr lang="fr-CH" dirty="0" err="1"/>
              <a:t>technology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Sensor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6D704B8-0C96-462C-8494-EBB50EF9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27623" y="-227572"/>
            <a:ext cx="1952628" cy="73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12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</p:spPr>
        <p:txBody>
          <a:bodyPr/>
          <a:lstStyle/>
          <a:p>
            <a:r>
              <a:rPr lang="fr-CH" dirty="0"/>
              <a:t>Compile .</a:t>
            </a:r>
            <a:r>
              <a:rPr lang="fr-CH" dirty="0" err="1"/>
              <a:t>aesl</a:t>
            </a:r>
            <a:r>
              <a:rPr lang="fr-CH" dirty="0"/>
              <a:t> file </a:t>
            </a:r>
            <a:r>
              <a:rPr lang="fr-CH" dirty="0" err="1"/>
              <a:t>into</a:t>
            </a:r>
            <a:r>
              <a:rPr lang="fr-CH" dirty="0"/>
              <a:t> </a:t>
            </a:r>
            <a:r>
              <a:rPr lang="fr-CH" dirty="0" err="1"/>
              <a:t>bytecode</a:t>
            </a:r>
            <a:endParaRPr lang="fr-CH" dirty="0"/>
          </a:p>
          <a:p>
            <a:r>
              <a:rPr lang="fr-CH" dirty="0"/>
              <a:t>Translate C++ to JavaScript</a:t>
            </a:r>
          </a:p>
          <a:p>
            <a:r>
              <a:rPr lang="fr-CH" dirty="0"/>
              <a:t>Multiple </a:t>
            </a:r>
            <a:r>
              <a:rPr lang="fr-CH" dirty="0" err="1"/>
              <a:t>steps</a:t>
            </a:r>
            <a:r>
              <a:rPr lang="fr-CH" dirty="0"/>
              <a:t> for the compiler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Compiler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4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13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</p:spPr>
        <p:txBody>
          <a:bodyPr/>
          <a:lstStyle/>
          <a:p>
            <a:endParaRPr lang="fr-CH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0A882B-67BA-4570-8754-8F29456E7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226" y="0"/>
            <a:ext cx="7175423" cy="6858000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8FEFF9D3-2052-4652-884C-30CF328B8F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14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</p:spPr>
        <p:txBody>
          <a:bodyPr/>
          <a:lstStyle/>
          <a:p>
            <a:r>
              <a:rPr lang="fr-CH" dirty="0"/>
              <a:t>Compile .</a:t>
            </a:r>
            <a:r>
              <a:rPr lang="fr-CH" dirty="0" err="1"/>
              <a:t>aesl</a:t>
            </a:r>
            <a:r>
              <a:rPr lang="fr-CH" dirty="0"/>
              <a:t> file </a:t>
            </a:r>
            <a:r>
              <a:rPr lang="fr-CH" dirty="0" err="1"/>
              <a:t>into</a:t>
            </a:r>
            <a:r>
              <a:rPr lang="fr-CH" dirty="0"/>
              <a:t> </a:t>
            </a:r>
            <a:r>
              <a:rPr lang="fr-CH" dirty="0" err="1"/>
              <a:t>bytecode</a:t>
            </a:r>
            <a:endParaRPr lang="fr-CH" dirty="0"/>
          </a:p>
          <a:p>
            <a:r>
              <a:rPr lang="fr-CH" dirty="0"/>
              <a:t>Translate C++ to JavaScript</a:t>
            </a:r>
          </a:p>
          <a:p>
            <a:r>
              <a:rPr lang="fr-CH" dirty="0"/>
              <a:t>Multiple </a:t>
            </a:r>
            <a:r>
              <a:rPr lang="fr-CH" dirty="0" err="1"/>
              <a:t>steps</a:t>
            </a:r>
            <a:r>
              <a:rPr lang="fr-CH" dirty="0"/>
              <a:t> for the compiler</a:t>
            </a:r>
          </a:p>
          <a:p>
            <a:pPr lvl="1"/>
            <a:r>
              <a:rPr lang="fr-CH" dirty="0" err="1"/>
              <a:t>Tokenization</a:t>
            </a:r>
            <a:endParaRPr lang="fr-CH" dirty="0"/>
          </a:p>
          <a:p>
            <a:pPr lvl="1"/>
            <a:r>
              <a:rPr lang="fr-CH" dirty="0" err="1"/>
              <a:t>Parsing</a:t>
            </a:r>
            <a:endParaRPr lang="fr-CH" dirty="0"/>
          </a:p>
          <a:p>
            <a:pPr lvl="1"/>
            <a:r>
              <a:rPr lang="fr-CH" dirty="0" err="1"/>
              <a:t>Expanding</a:t>
            </a:r>
            <a:endParaRPr lang="fr-CH" dirty="0"/>
          </a:p>
          <a:p>
            <a:pPr lvl="1"/>
            <a:r>
              <a:rPr lang="fr-CH" dirty="0" err="1"/>
              <a:t>Optimization</a:t>
            </a:r>
            <a:endParaRPr lang="fr-CH" dirty="0"/>
          </a:p>
          <a:p>
            <a:pPr lvl="1"/>
            <a:r>
              <a:rPr lang="fr-CH" dirty="0" err="1"/>
              <a:t>Linking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Compiler</a:t>
            </a:r>
            <a:endParaRPr lang="en-US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63210308-788E-4E0B-8D49-32B31FED3258}"/>
              </a:ext>
            </a:extLst>
          </p:cNvPr>
          <p:cNvSpPr/>
          <p:nvPr/>
        </p:nvSpPr>
        <p:spPr>
          <a:xfrm rot="5400000">
            <a:off x="6129531" y="1648247"/>
            <a:ext cx="484632" cy="3076876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2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15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Basic state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Built-in</a:t>
            </a:r>
            <a:r>
              <a:rPr lang="fr-CH" dirty="0"/>
              <a:t> </a:t>
            </a:r>
            <a:r>
              <a:rPr lang="fr-CH" dirty="0" err="1"/>
              <a:t>Behaviors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6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16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Basic state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Built-in</a:t>
            </a:r>
            <a:r>
              <a:rPr lang="fr-CH" dirty="0"/>
              <a:t> </a:t>
            </a:r>
            <a:r>
              <a:rPr lang="fr-CH" dirty="0" err="1"/>
              <a:t>Behaviors</a:t>
            </a:r>
            <a:endParaRPr lang="en-US" dirty="0"/>
          </a:p>
        </p:txBody>
      </p:sp>
      <p:pic>
        <p:nvPicPr>
          <p:cNvPr id="2" name="BasicStatex2">
            <a:hlinkClick r:id="" action="ppaction://media"/>
            <a:extLst>
              <a:ext uri="{FF2B5EF4-FFF2-40B4-BE49-F238E27FC236}">
                <a16:creationId xmlns:a16="http://schemas.microsoft.com/office/drawing/2014/main" id="{89D6531B-CF53-4B29-8783-DB3490459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00000"/>
            <a:ext cx="12207875" cy="5976937"/>
          </a:xfrm>
          <a:prstGeom prst="rect">
            <a:avLst/>
          </a:prstGeom>
        </p:spPr>
      </p:pic>
      <p:sp>
        <p:nvSpPr>
          <p:cNvPr id="6" name="Titre 8">
            <a:extLst>
              <a:ext uri="{FF2B5EF4-FFF2-40B4-BE49-F238E27FC236}">
                <a16:creationId xmlns:a16="http://schemas.microsoft.com/office/drawing/2014/main" id="{4EBFC545-F370-45D3-88FD-1871E9250DCD}"/>
              </a:ext>
            </a:extLst>
          </p:cNvPr>
          <p:cNvSpPr txBox="1">
            <a:spLocks/>
          </p:cNvSpPr>
          <p:nvPr/>
        </p:nvSpPr>
        <p:spPr>
          <a:xfrm>
            <a:off x="50165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0" i="0" kern="1200">
                <a:solidFill>
                  <a:srgbClr val="697D91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fr-CH" dirty="0"/>
              <a:t>Basic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17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Basic state</a:t>
            </a:r>
          </a:p>
          <a:p>
            <a:r>
              <a:rPr lang="fr-CH" dirty="0"/>
              <a:t>Explorer state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Built-in</a:t>
            </a:r>
            <a:r>
              <a:rPr lang="fr-CH" dirty="0"/>
              <a:t> </a:t>
            </a:r>
            <a:r>
              <a:rPr lang="fr-CH" dirty="0" err="1"/>
              <a:t>Behaviors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07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18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Basic state</a:t>
            </a:r>
          </a:p>
          <a:p>
            <a:r>
              <a:rPr lang="fr-CH" dirty="0"/>
              <a:t>Explorer state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Built-in</a:t>
            </a:r>
            <a:r>
              <a:rPr lang="fr-CH" dirty="0"/>
              <a:t> </a:t>
            </a:r>
            <a:r>
              <a:rPr lang="fr-CH" dirty="0" err="1"/>
              <a:t>Behaviors</a:t>
            </a:r>
            <a:endParaRPr lang="en-US" dirty="0"/>
          </a:p>
        </p:txBody>
      </p:sp>
      <p:pic>
        <p:nvPicPr>
          <p:cNvPr id="8" name="ExploratorStatex2">
            <a:hlinkClick r:id="" action="ppaction://media"/>
            <a:extLst>
              <a:ext uri="{FF2B5EF4-FFF2-40B4-BE49-F238E27FC236}">
                <a16:creationId xmlns:a16="http://schemas.microsoft.com/office/drawing/2014/main" id="{1F66C2BD-77AF-41F5-BC48-DA65FF8A0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00000"/>
            <a:ext cx="12207875" cy="5976938"/>
          </a:xfrm>
          <a:prstGeom prst="rect">
            <a:avLst/>
          </a:prstGeom>
        </p:spPr>
      </p:pic>
      <p:sp>
        <p:nvSpPr>
          <p:cNvPr id="10" name="Titre 8">
            <a:extLst>
              <a:ext uri="{FF2B5EF4-FFF2-40B4-BE49-F238E27FC236}">
                <a16:creationId xmlns:a16="http://schemas.microsoft.com/office/drawing/2014/main" id="{1B0542C3-7790-4AA5-AAB8-7579873F4607}"/>
              </a:ext>
            </a:extLst>
          </p:cNvPr>
          <p:cNvSpPr txBox="1">
            <a:spLocks/>
          </p:cNvSpPr>
          <p:nvPr/>
        </p:nvSpPr>
        <p:spPr>
          <a:xfrm>
            <a:off x="50165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0" i="0" kern="1200">
                <a:solidFill>
                  <a:srgbClr val="697D91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fr-CH" dirty="0"/>
              <a:t>Explorer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19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Basic state</a:t>
            </a:r>
          </a:p>
          <a:p>
            <a:r>
              <a:rPr lang="fr-CH" dirty="0"/>
              <a:t>Explorer state</a:t>
            </a:r>
          </a:p>
          <a:p>
            <a:r>
              <a:rPr lang="fr-CH" dirty="0"/>
              <a:t>Track follower state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Built-in</a:t>
            </a:r>
            <a:r>
              <a:rPr lang="fr-CH" dirty="0"/>
              <a:t> </a:t>
            </a:r>
            <a:r>
              <a:rPr lang="fr-CH" dirty="0" err="1"/>
              <a:t>Behaviors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3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A02D283-DC0E-41D9-A6A5-1C6D164B4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</a:t>
            </a:fld>
            <a:endParaRPr lang="de-CH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7B60C1FB-CE6C-40C9-A518-A67EB9F2F0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2369" y="1270198"/>
            <a:ext cx="3186189" cy="2389642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3BF7D01A-9B72-40CA-8DB1-C60E77F32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Thymio</a:t>
            </a:r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53E0CC7-5CD8-48F5-A15B-7825ED8E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235" y="1680766"/>
            <a:ext cx="4219723" cy="12797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FFA263-CF52-4F41-A07A-33B3B7E68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959" y="3897483"/>
            <a:ext cx="3581069" cy="16557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28A4649-5ACF-4BA1-896D-C888ABFD1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894" y="3741284"/>
            <a:ext cx="1873327" cy="187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1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20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Basic state</a:t>
            </a:r>
          </a:p>
          <a:p>
            <a:r>
              <a:rPr lang="fr-CH" dirty="0"/>
              <a:t>Explorer state</a:t>
            </a:r>
          </a:p>
          <a:p>
            <a:r>
              <a:rPr lang="fr-CH" dirty="0"/>
              <a:t>Track follower state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Built-in</a:t>
            </a:r>
            <a:r>
              <a:rPr lang="fr-CH" dirty="0"/>
              <a:t> </a:t>
            </a:r>
            <a:r>
              <a:rPr lang="fr-CH" dirty="0" err="1"/>
              <a:t>Behaviors</a:t>
            </a:r>
            <a:endParaRPr lang="en-US" dirty="0"/>
          </a:p>
        </p:txBody>
      </p:sp>
      <p:sp>
        <p:nvSpPr>
          <p:cNvPr id="5" name="Titre 8">
            <a:extLst>
              <a:ext uri="{FF2B5EF4-FFF2-40B4-BE49-F238E27FC236}">
                <a16:creationId xmlns:a16="http://schemas.microsoft.com/office/drawing/2014/main" id="{8CAF110F-AE2A-4EA8-A7A0-ADCC7B11BFD2}"/>
              </a:ext>
            </a:extLst>
          </p:cNvPr>
          <p:cNvSpPr txBox="1">
            <a:spLocks/>
          </p:cNvSpPr>
          <p:nvPr/>
        </p:nvSpPr>
        <p:spPr>
          <a:xfrm>
            <a:off x="50165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0" i="0" kern="1200">
                <a:solidFill>
                  <a:srgbClr val="697D91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fr-CH" dirty="0"/>
              <a:t>Track follower state</a:t>
            </a:r>
            <a:endParaRPr lang="en-US" dirty="0"/>
          </a:p>
        </p:txBody>
      </p:sp>
      <p:pic>
        <p:nvPicPr>
          <p:cNvPr id="3" name="TrackStatex2">
            <a:hlinkClick r:id="" action="ppaction://media"/>
            <a:extLst>
              <a:ext uri="{FF2B5EF4-FFF2-40B4-BE49-F238E27FC236}">
                <a16:creationId xmlns:a16="http://schemas.microsoft.com/office/drawing/2014/main" id="{4554559A-633C-42E8-BA8B-38D48D331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00000"/>
            <a:ext cx="12207875" cy="59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21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Multiple </a:t>
            </a:r>
            <a:r>
              <a:rPr lang="fr-CH" dirty="0" err="1"/>
              <a:t>Shapes</a:t>
            </a:r>
            <a:r>
              <a:rPr lang="fr-CH" dirty="0"/>
              <a:t> </a:t>
            </a:r>
          </a:p>
          <a:p>
            <a:r>
              <a:rPr lang="fr-CH" dirty="0" err="1"/>
              <a:t>Ghost</a:t>
            </a:r>
            <a:r>
              <a:rPr lang="fr-CH" dirty="0"/>
              <a:t> </a:t>
            </a:r>
            <a:r>
              <a:rPr lang="fr-CH" dirty="0" err="1"/>
              <a:t>preview</a:t>
            </a:r>
            <a:r>
              <a:rPr lang="fr-CH" dirty="0"/>
              <a:t> of </a:t>
            </a:r>
            <a:r>
              <a:rPr lang="fr-CH" dirty="0" err="1"/>
              <a:t>shapes</a:t>
            </a:r>
            <a:endParaRPr lang="fr-CH" dirty="0"/>
          </a:p>
          <a:p>
            <a:r>
              <a:rPr lang="fr-CH" dirty="0"/>
              <a:t>Ctrl-Z / Ctrl-Y</a:t>
            </a:r>
          </a:p>
          <a:p>
            <a:r>
              <a:rPr lang="fr-CH" dirty="0" err="1"/>
              <a:t>Saves</a:t>
            </a:r>
            <a:r>
              <a:rPr lang="fr-CH" dirty="0"/>
              <a:t> </a:t>
            </a:r>
            <a:r>
              <a:rPr lang="fr-CH" dirty="0" err="1"/>
              <a:t>playground</a:t>
            </a:r>
            <a:r>
              <a:rPr lang="fr-CH" dirty="0"/>
              <a:t> as JSON file</a:t>
            </a:r>
          </a:p>
          <a:p>
            <a:r>
              <a:rPr lang="fr-CH" dirty="0" err="1"/>
              <a:t>Load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in Simulator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Customized</a:t>
            </a:r>
            <a:r>
              <a:rPr lang="fr-CH" dirty="0"/>
              <a:t> </a:t>
            </a:r>
            <a:r>
              <a:rPr lang="fr-CH" dirty="0" err="1"/>
              <a:t>playground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32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22</a:t>
            </a:fld>
            <a:endParaRPr lang="de-CH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Customized</a:t>
            </a:r>
            <a:r>
              <a:rPr lang="fr-CH" dirty="0"/>
              <a:t> </a:t>
            </a:r>
            <a:r>
              <a:rPr lang="fr-CH" dirty="0" err="1"/>
              <a:t>playground</a:t>
            </a:r>
            <a:endParaRPr lang="en-US" dirty="0"/>
          </a:p>
        </p:txBody>
      </p:sp>
      <p:pic>
        <p:nvPicPr>
          <p:cNvPr id="14" name="PGcrx4">
            <a:hlinkClick r:id="" action="ppaction://media"/>
            <a:extLst>
              <a:ext uri="{FF2B5EF4-FFF2-40B4-BE49-F238E27FC236}">
                <a16:creationId xmlns:a16="http://schemas.microsoft.com/office/drawing/2014/main" id="{CBAB01F5-841F-4D7C-AEB6-DD1218BCB9F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00000"/>
            <a:ext cx="12207875" cy="5977102"/>
          </a:xfrm>
        </p:spPr>
      </p:pic>
    </p:spTree>
    <p:extLst>
      <p:ext uri="{BB962C8B-B14F-4D97-AF65-F5344CB8AC3E}">
        <p14:creationId xmlns:p14="http://schemas.microsoft.com/office/powerpoint/2010/main" val="264444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A </a:t>
            </a:r>
            <a:r>
              <a:rPr lang="fr-CH" dirty="0" err="1"/>
              <a:t>working</a:t>
            </a:r>
            <a:r>
              <a:rPr lang="fr-CH" dirty="0"/>
              <a:t> 3D </a:t>
            </a:r>
            <a:r>
              <a:rPr lang="fr-CH" dirty="0" err="1"/>
              <a:t>environment</a:t>
            </a:r>
            <a:r>
              <a:rPr lang="fr-CH" dirty="0"/>
              <a:t> and </a:t>
            </a:r>
            <a:r>
              <a:rPr lang="fr-CH" dirty="0" err="1"/>
              <a:t>creation</a:t>
            </a:r>
            <a:r>
              <a:rPr lang="fr-CH" dirty="0"/>
              <a:t> </a:t>
            </a:r>
            <a:r>
              <a:rPr lang="fr-CH" dirty="0" err="1"/>
              <a:t>tool</a:t>
            </a:r>
            <a:endParaRPr lang="fr-CH" dirty="0"/>
          </a:p>
          <a:p>
            <a:r>
              <a:rPr lang="fr-CH" dirty="0" err="1"/>
              <a:t>Thymio</a:t>
            </a:r>
            <a:r>
              <a:rPr lang="fr-CH" dirty="0"/>
              <a:t> base </a:t>
            </a:r>
            <a:r>
              <a:rPr lang="fr-CH" dirty="0" err="1"/>
              <a:t>behavior</a:t>
            </a:r>
            <a:r>
              <a:rPr lang="fr-CH" dirty="0"/>
              <a:t> </a:t>
            </a:r>
          </a:p>
          <a:p>
            <a:r>
              <a:rPr lang="fr-CH" dirty="0" err="1"/>
              <a:t>Sensor</a:t>
            </a:r>
            <a:r>
              <a:rPr lang="fr-CH" dirty="0"/>
              <a:t> and </a:t>
            </a:r>
            <a:r>
              <a:rPr lang="fr-CH" dirty="0" err="1"/>
              <a:t>actuator</a:t>
            </a:r>
            <a:r>
              <a:rPr lang="fr-CH" dirty="0"/>
              <a:t> simulation</a:t>
            </a:r>
          </a:p>
          <a:p>
            <a:endParaRPr lang="fr-CH" dirty="0"/>
          </a:p>
          <a:p>
            <a:r>
              <a:rPr lang="fr-CH" dirty="0" err="1"/>
              <a:t>Require</a:t>
            </a:r>
            <a:r>
              <a:rPr lang="fr-CH" dirty="0"/>
              <a:t> more </a:t>
            </a:r>
            <a:r>
              <a:rPr lang="fr-CH" dirty="0" err="1"/>
              <a:t>work</a:t>
            </a:r>
            <a:r>
              <a:rPr lang="fr-CH" dirty="0"/>
              <a:t> for .</a:t>
            </a:r>
            <a:r>
              <a:rPr lang="fr-CH" dirty="0" err="1"/>
              <a:t>aesl</a:t>
            </a:r>
            <a:r>
              <a:rPr lang="fr-CH" dirty="0"/>
              <a:t> file as </a:t>
            </a:r>
            <a:r>
              <a:rPr lang="fr-CH" dirty="0" err="1"/>
              <a:t>behavior</a:t>
            </a:r>
            <a:r>
              <a:rPr lang="fr-CH" dirty="0"/>
              <a:t> file, but possible</a:t>
            </a:r>
            <a:endParaRPr lang="en-US" dirty="0"/>
          </a:p>
          <a:p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2162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698" y="3159000"/>
            <a:ext cx="5108477" cy="540000"/>
          </a:xfrm>
        </p:spPr>
        <p:txBody>
          <a:bodyPr/>
          <a:lstStyle/>
          <a:p>
            <a:pPr algn="ctr"/>
            <a:r>
              <a:rPr lang="fr-CH" dirty="0"/>
              <a:t>Question(s)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D16918-9050-4986-BC3E-8475D66AD4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4323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3BCB9B4-FEB8-4D0C-812F-4455B1994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1. </a:t>
            </a:r>
            <a:r>
              <a:rPr lang="fr-CH" dirty="0">
                <a:hlinkClick r:id="rId3"/>
              </a:rPr>
              <a:t>https://www.thymio.org/about/</a:t>
            </a:r>
            <a:endParaRPr lang="fr-CH" dirty="0"/>
          </a:p>
          <a:p>
            <a:r>
              <a:rPr lang="fr-CH" dirty="0"/>
              <a:t>2. </a:t>
            </a:r>
            <a:r>
              <a:rPr lang="en-US" dirty="0">
                <a:hlinkClick r:id="rId4"/>
              </a:rPr>
              <a:t>https://medium.com/javascript-in-plain-english/developing-3d-web-apps-with-three-js-c5f7468f3114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>
                <a:hlinkClick r:id="rId5"/>
              </a:rPr>
              <a:t>http://logosolusa.com/xampp-logo.html</a:t>
            </a:r>
            <a:endParaRPr lang="fr-CH" dirty="0"/>
          </a:p>
          <a:p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3B9DF88-3D7E-4A0A-B412-BE0E78DD5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Sources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DD0A49-CFFF-43A0-B8B3-A9D778F7C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872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857F7F1-10B1-4CB9-87CC-934A15178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  <p:pic>
        <p:nvPicPr>
          <p:cNvPr id="9" name="ThymioRotato">
            <a:hlinkClick r:id="" action="ppaction://media"/>
            <a:extLst>
              <a:ext uri="{FF2B5EF4-FFF2-40B4-BE49-F238E27FC236}">
                <a16:creationId xmlns:a16="http://schemas.microsoft.com/office/drawing/2014/main" id="{D80ABBB4-8ABE-4B66-8BD2-38ACCD379F2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625" y="1331913"/>
            <a:ext cx="10034588" cy="4787900"/>
          </a:xfr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8A5A83FE-5CAB-4F4F-B668-FA047DB6D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Thymio</a:t>
            </a:r>
            <a:r>
              <a:rPr lang="fr-CH" dirty="0"/>
              <a:t> II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9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08CA096B-D8F3-4EDD-9592-CC7D55F663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800394"/>
            <a:ext cx="1663448" cy="1800000"/>
          </a:xfr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Four possible programming </a:t>
            </a:r>
            <a:r>
              <a:rPr lang="en-US" dirty="0"/>
              <a:t>languages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52251E-FE2D-41B8-83D7-8F9488B6C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69" y="1800394"/>
            <a:ext cx="1658571" cy="180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8963070-0F17-4B8D-8394-F4F24B98C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462" y="1800394"/>
            <a:ext cx="1506667" cy="180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ACE6B83-E73B-48CB-B015-CD8E3AD18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5251" y="1800394"/>
            <a:ext cx="150666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7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5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2BE5446-B006-4C60-ADF6-EFC6223C5A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Goals</a:t>
            </a:r>
          </a:p>
          <a:p>
            <a:r>
              <a:rPr lang="fr-CH" dirty="0"/>
              <a:t>Technologies </a:t>
            </a:r>
            <a:r>
              <a:rPr lang="fr-CH" dirty="0" err="1"/>
              <a:t>used</a:t>
            </a:r>
            <a:endParaRPr lang="fr-CH" dirty="0"/>
          </a:p>
          <a:p>
            <a:r>
              <a:rPr lang="fr-CH" dirty="0" err="1"/>
              <a:t>Actuator</a:t>
            </a:r>
            <a:endParaRPr lang="fr-CH" dirty="0"/>
          </a:p>
          <a:p>
            <a:r>
              <a:rPr lang="fr-CH" dirty="0" err="1"/>
              <a:t>Sensor</a:t>
            </a:r>
            <a:endParaRPr lang="fr-CH" dirty="0"/>
          </a:p>
          <a:p>
            <a:r>
              <a:rPr lang="fr-CH" dirty="0"/>
              <a:t>Compiler</a:t>
            </a:r>
          </a:p>
          <a:p>
            <a:r>
              <a:rPr lang="fr-CH" dirty="0" err="1"/>
              <a:t>Built-in</a:t>
            </a:r>
            <a:r>
              <a:rPr lang="fr-CH" dirty="0"/>
              <a:t> </a:t>
            </a:r>
            <a:r>
              <a:rPr lang="fr-CH" dirty="0" err="1"/>
              <a:t>behavior</a:t>
            </a:r>
            <a:endParaRPr lang="fr-CH" dirty="0"/>
          </a:p>
          <a:p>
            <a:r>
              <a:rPr lang="fr-CH" dirty="0" err="1"/>
              <a:t>Customized</a:t>
            </a:r>
            <a:r>
              <a:rPr lang="fr-CH" dirty="0"/>
              <a:t> </a:t>
            </a:r>
            <a:r>
              <a:rPr lang="fr-CH" dirty="0" err="1"/>
              <a:t>playground</a:t>
            </a:r>
            <a:endParaRPr lang="fr-CH" dirty="0"/>
          </a:p>
          <a:p>
            <a:r>
              <a:rPr lang="fr-CH" dirty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2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6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2BE5446-B006-4C60-ADF6-EFC6223C5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</p:spPr>
        <p:txBody>
          <a:bodyPr/>
          <a:lstStyle/>
          <a:p>
            <a:r>
              <a:rPr lang="fr-CH" dirty="0"/>
              <a:t>Web Simulation of a </a:t>
            </a:r>
            <a:r>
              <a:rPr lang="fr-CH" dirty="0" err="1"/>
              <a:t>Thymio</a:t>
            </a:r>
            <a:r>
              <a:rPr lang="fr-CH" dirty="0"/>
              <a:t> robot</a:t>
            </a:r>
          </a:p>
          <a:p>
            <a:pPr lvl="1"/>
            <a:r>
              <a:rPr lang="en-US" dirty="0"/>
              <a:t>3D view of the robot and its environment</a:t>
            </a:r>
          </a:p>
          <a:p>
            <a:pPr lvl="1"/>
            <a:r>
              <a:rPr lang="en-US" dirty="0"/>
              <a:t>Actuator / Sensor simulation</a:t>
            </a:r>
          </a:p>
          <a:p>
            <a:pPr lvl="1"/>
            <a:r>
              <a:rPr lang="en-US" dirty="0"/>
              <a:t>No installation required</a:t>
            </a:r>
          </a:p>
          <a:p>
            <a:pPr lvl="1"/>
            <a:r>
              <a:rPr lang="en-US" dirty="0"/>
              <a:t>Compatible with modern browsers</a:t>
            </a:r>
          </a:p>
        </p:txBody>
      </p:sp>
    </p:spTree>
    <p:extLst>
      <p:ext uri="{BB962C8B-B14F-4D97-AF65-F5344CB8AC3E}">
        <p14:creationId xmlns:p14="http://schemas.microsoft.com/office/powerpoint/2010/main" val="13439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Technologies </a:t>
            </a:r>
            <a:r>
              <a:rPr lang="fr-CH" dirty="0" err="1"/>
              <a:t>used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0892A0-3E22-4E89-B193-892E18260E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366611"/>
            <a:ext cx="5604366" cy="2833146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732A68E-750C-42AF-BDCA-FDEAA5470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566" y="2922361"/>
            <a:ext cx="6032906" cy="33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8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Motors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Actuator</a:t>
            </a:r>
            <a:endParaRPr lang="en-US" dirty="0"/>
          </a:p>
        </p:txBody>
      </p:sp>
      <p:pic>
        <p:nvPicPr>
          <p:cNvPr id="6" name="Espace réservé du contenu 10">
            <a:extLst>
              <a:ext uri="{FF2B5EF4-FFF2-40B4-BE49-F238E27FC236}">
                <a16:creationId xmlns:a16="http://schemas.microsoft.com/office/drawing/2014/main" id="{54358603-DB68-40CA-A980-C0A62E382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390" y="1129365"/>
            <a:ext cx="5587093" cy="51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373A6A0-59E4-40BF-BADF-A155A700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30" y="1566408"/>
            <a:ext cx="2704333" cy="478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88DCC2A-2CE8-48E5-84C9-06F5553A1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2" y="1522002"/>
            <a:ext cx="2704333" cy="288313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5C86CE-82C4-4E9B-BC7A-5FD6CC0F9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Motors</a:t>
            </a:r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680BBD3E-F8F3-4EEF-984B-9890D92E8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Actuator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4B40983-0161-43BA-9AA1-ED146AAE42F6}"/>
              </a:ext>
            </a:extLst>
          </p:cNvPr>
          <p:cNvSpPr txBox="1"/>
          <p:nvPr/>
        </p:nvSpPr>
        <p:spPr>
          <a:xfrm>
            <a:off x="7706039" y="5130800"/>
            <a:ext cx="235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2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1C55C4-0781-4B4B-82AA-B559C88BE4B9}"/>
              </a:ext>
            </a:extLst>
          </p:cNvPr>
          <p:cNvSpPr txBox="1"/>
          <p:nvPr/>
        </p:nvSpPr>
        <p:spPr>
          <a:xfrm>
            <a:off x="2271486" y="5130800"/>
            <a:ext cx="235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1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a324999b-a562-434c-9e36-ccb21447b81e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95d96d0e05fc522efab3992e9c437c0b">
  <xsd:schema xmlns:xsd="http://www.w3.org/2001/XMLSchema" xmlns:xs="http://www.w3.org/2001/XMLSchema" xmlns:p="http://schemas.microsoft.com/office/2006/metadata/properties" xmlns:ns2="a324999b-a562-434c-9e36-ccb21447b81e" xmlns:ns3="2551ef7e-3b29-44d1-a8ad-ef34c26bfc60" targetNamespace="http://schemas.microsoft.com/office/2006/metadata/properties" ma:root="true" ma:fieldsID="684ec3e90215676da2dbe90943c797d9" ns2:_="" ns3:_="">
    <xsd:import namespace="a324999b-a562-434c-9e36-ccb21447b81e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24999b-a562-434c-9e36-ccb21447b81e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85437-8812-4ABE-89CE-3E49C89E0BF6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551ef7e-3b29-44d1-a8ad-ef34c26bfc60"/>
    <ds:schemaRef ds:uri="http://purl.org/dc/dcmitype/"/>
    <ds:schemaRef ds:uri="a324999b-a562-434c-9e36-ccb21447b81e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C6FB82-A15F-47C0-8C73-E5599F1DA4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24999b-a562-434c-9e36-ccb21447b81e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 (1)</Template>
  <TotalTime>1424</TotalTime>
  <Words>581</Words>
  <Application>Microsoft Office PowerPoint</Application>
  <PresentationFormat>Personnalisé</PresentationFormat>
  <Paragraphs>171</Paragraphs>
  <Slides>25</Slides>
  <Notes>25</Notes>
  <HiddenSlides>0</HiddenSlides>
  <MMClips>5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MS PGothic</vt:lpstr>
      <vt:lpstr>Arial</vt:lpstr>
      <vt:lpstr>Calibri</vt:lpstr>
      <vt:lpstr>Lucida Grande</vt:lpstr>
      <vt:lpstr>Lucida Sans</vt:lpstr>
      <vt:lpstr>BFH_PPT_Vorlage_16-9</vt:lpstr>
      <vt:lpstr>Web simulation of a Thymio robot</vt:lpstr>
      <vt:lpstr>Thymio</vt:lpstr>
      <vt:lpstr>Thymio II model</vt:lpstr>
      <vt:lpstr>Four possible programming languages</vt:lpstr>
      <vt:lpstr>Content</vt:lpstr>
      <vt:lpstr>Goals</vt:lpstr>
      <vt:lpstr>Technologies used</vt:lpstr>
      <vt:lpstr>Actuator</vt:lpstr>
      <vt:lpstr>Actuator</vt:lpstr>
      <vt:lpstr>Actuator</vt:lpstr>
      <vt:lpstr>Sensor</vt:lpstr>
      <vt:lpstr>Compiler</vt:lpstr>
      <vt:lpstr>Présentation PowerPoint</vt:lpstr>
      <vt:lpstr>Compiler</vt:lpstr>
      <vt:lpstr>Built-in Behaviors</vt:lpstr>
      <vt:lpstr>Built-in Behaviors</vt:lpstr>
      <vt:lpstr>Built-in Behaviors</vt:lpstr>
      <vt:lpstr>Built-in Behaviors</vt:lpstr>
      <vt:lpstr>Built-in Behaviors</vt:lpstr>
      <vt:lpstr>Built-in Behaviors</vt:lpstr>
      <vt:lpstr>Customized playground</vt:lpstr>
      <vt:lpstr>Customized playground</vt:lpstr>
      <vt:lpstr>Conclusion</vt:lpstr>
      <vt:lpstr>Question(s) ?</vt:lpstr>
      <vt:lpstr>Sources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Flückiger Quentin</dc:creator>
  <dc:description> </dc:description>
  <cp:lastModifiedBy>Quentin Flückiger</cp:lastModifiedBy>
  <cp:revision>106</cp:revision>
  <cp:lastPrinted>2013-08-23T11:57:04Z</cp:lastPrinted>
  <dcterms:created xsi:type="dcterms:W3CDTF">2019-05-20T20:57:58Z</dcterms:created>
  <dcterms:modified xsi:type="dcterms:W3CDTF">2020-01-16T23:30:05Z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